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8" y="4055652"/>
            <a:ext cx="2795412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Shape 111"/>
          <p:cNvGrpSpPr/>
          <p:nvPr/>
        </p:nvGrpSpPr>
        <p:grpSpPr>
          <a:xfrm>
            <a:off x="5959221" y="4119576"/>
            <a:ext cx="2520950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Shape 140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41" name="Shape 141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Shape 14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45" name="Shape 145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Shape 148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149" name="Shape 14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Shape 15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153" name="Shape 15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Shape 156"/>
          <p:cNvGrpSpPr/>
          <p:nvPr/>
        </p:nvGrpSpPr>
        <p:grpSpPr>
          <a:xfrm>
            <a:off x="199149" y="4055652"/>
            <a:ext cx="2795413" cy="1083308"/>
            <a:chOff x="6917201" y="0"/>
            <a:chExt cx="2227777" cy="863400"/>
          </a:xfrm>
        </p:grpSpPr>
        <p:sp>
          <p:nvSpPr>
            <p:cNvPr id="157" name="Shape 15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Shape 160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Shape 165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166" name="Shape 16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170" name="Shape 17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Shape 17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Shape 199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200" name="Shape 20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Shape 20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Shape 204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205" name="Shape 20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5886353" y="1243"/>
            <a:ext cx="3257454" cy="1261514"/>
            <a:chOff x="6917201" y="0"/>
            <a:chExt cx="2227777" cy="863400"/>
          </a:xfrm>
        </p:grpSpPr>
        <p:sp>
          <p:nvSpPr>
            <p:cNvPr id="209" name="Shape 20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Shape 21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Shape 230"/>
          <p:cNvGrpSpPr/>
          <p:nvPr/>
        </p:nvGrpSpPr>
        <p:grpSpPr>
          <a:xfrm>
            <a:off x="5959222" y="4119576"/>
            <a:ext cx="2520951" cy="1024165"/>
            <a:chOff x="6917201" y="0"/>
            <a:chExt cx="2227777" cy="863400"/>
          </a:xfrm>
        </p:grpSpPr>
        <p:sp>
          <p:nvSpPr>
            <p:cNvPr id="231" name="Shape 2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235" name="Shape 23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Shape 238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47" name="Shape 4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Shape 50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51" name="Shape 5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3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hyperlink" Target="http://www.ehu.eus/izaballa/Ana_Matr/Apuntes/lec7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osettacode.org/wiki/QR_decomposition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://www.cs.nthu.edu.tw/~cherung/teaching/2008cs3331/chap4%20example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hyperlink" Target="http://davidstutz.de/matrix-decompositions/matrix-decompositio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</a:pPr>
            <a:r>
              <a:rPr b="0" i="0" lang="es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</a:t>
            </a:r>
            <a:endParaRPr b="0" i="0" sz="38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Shape 248"/>
          <p:cNvSpPr txBox="1"/>
          <p:nvPr>
            <p:ph idx="1" type="subTitle"/>
          </p:nvPr>
        </p:nvSpPr>
        <p:spPr>
          <a:xfrm>
            <a:off x="1686400" y="3413150"/>
            <a:ext cx="56916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Pablo Arbelo, Diego Cuenca, Enrique de Vicente, Alejandro Díaz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298542" y="278272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 en fortran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917" y="877614"/>
            <a:ext cx="4944165" cy="26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2285155" y="3769867"/>
            <a:ext cx="4573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http://www.ehu.eus/izaballa/Ana_Matr/Apuntes/lec7.pdf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298542" y="278272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 en fortran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4538292" y="1127982"/>
            <a:ext cx="388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https://rosettacode.org/wiki/QR_decomposition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7" y="797679"/>
            <a:ext cx="4131885" cy="383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298542" y="278272"/>
            <a:ext cx="79311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 en fortran: Gram-Schmidt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110062"/>
            <a:ext cx="4817150" cy="292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298542" y="278272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 en fortran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7017" y="967796"/>
            <a:ext cx="4608812" cy="2849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298542" y="278272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 en fortran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63514" l="30230" r="57422" t="29917"/>
          <a:stretch/>
        </p:blipFill>
        <p:spPr>
          <a:xfrm>
            <a:off x="3250223" y="808327"/>
            <a:ext cx="1820752" cy="5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4">
            <a:alphaModFix/>
          </a:blip>
          <a:srcRect b="28300" l="24240" r="32386" t="28781"/>
          <a:stretch/>
        </p:blipFill>
        <p:spPr>
          <a:xfrm>
            <a:off x="1474688" y="1283650"/>
            <a:ext cx="3436327" cy="1911924"/>
          </a:xfrm>
          <a:prstGeom prst="rect">
            <a:avLst/>
          </a:prstGeom>
          <a:gradFill>
            <a:gsLst>
              <a:gs pos="0">
                <a:srgbClr val="FFFFFF"/>
              </a:gs>
              <a:gs pos="47000">
                <a:srgbClr val="A2D76A"/>
              </a:gs>
              <a:gs pos="55000">
                <a:srgbClr val="92D050"/>
              </a:gs>
              <a:gs pos="100000">
                <a:srgbClr val="5A9B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5">
            <a:alphaModFix/>
          </a:blip>
          <a:srcRect b="47033" l="29202" r="50922" t="41863"/>
          <a:stretch/>
        </p:blipFill>
        <p:spPr>
          <a:xfrm>
            <a:off x="5392863" y="1930650"/>
            <a:ext cx="1569951" cy="49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6">
            <a:alphaModFix/>
          </a:blip>
          <a:srcRect b="49215" l="29164" r="48193" t="42252"/>
          <a:stretch/>
        </p:blipFill>
        <p:spPr>
          <a:xfrm>
            <a:off x="5209287" y="2460777"/>
            <a:ext cx="2074227" cy="4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21359" l="25924" r="29561" t="67644"/>
          <a:stretch/>
        </p:blipFill>
        <p:spPr>
          <a:xfrm>
            <a:off x="1760249" y="3632800"/>
            <a:ext cx="5202585" cy="7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819150" y="534925"/>
            <a:ext cx="5866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Obtención de los valores propios: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14505" l="40720" r="21174" t="33331"/>
          <a:stretch/>
        </p:blipFill>
        <p:spPr>
          <a:xfrm>
            <a:off x="324350" y="1247050"/>
            <a:ext cx="4186274" cy="33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4">
            <a:alphaModFix/>
          </a:blip>
          <a:srcRect b="13312" l="20193" r="40875" t="25193"/>
          <a:stretch/>
        </p:blipFill>
        <p:spPr>
          <a:xfrm>
            <a:off x="4510625" y="1311775"/>
            <a:ext cx="4038849" cy="34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819150" y="845600"/>
            <a:ext cx="37605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¿Por qué funciona?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819150" y="1438350"/>
            <a:ext cx="23568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➔"/>
            </a:pPr>
            <a:r>
              <a:rPr b="1" i="0" lang="es" sz="14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TEOREMA DE SCHUR:</a:t>
            </a:r>
            <a:endParaRPr b="1" i="0" sz="1400" u="sng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 b="41069" l="48448" r="40898" t="42063"/>
          <a:stretch/>
        </p:blipFill>
        <p:spPr>
          <a:xfrm>
            <a:off x="1116150" y="1956125"/>
            <a:ext cx="1990651" cy="1772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3964050" y="1956125"/>
            <a:ext cx="4988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simétrica                              A’ es diagonal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4">
            <a:alphaModFix/>
          </a:blip>
          <a:srcRect b="34473" l="70026" r="23203" t="52261"/>
          <a:stretch/>
        </p:blipFill>
        <p:spPr>
          <a:xfrm>
            <a:off x="2980350" y="1956125"/>
            <a:ext cx="1064261" cy="149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 rotWithShape="1">
          <a:blip r:embed="rId5">
            <a:alphaModFix/>
          </a:blip>
          <a:srcRect b="17905" l="18205" r="53998" t="32358"/>
          <a:stretch/>
        </p:blipFill>
        <p:spPr>
          <a:xfrm>
            <a:off x="6562650" y="1101075"/>
            <a:ext cx="230127" cy="2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6792775" y="1023488"/>
            <a:ext cx="1461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Convergencia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6">
            <a:alphaModFix/>
          </a:blip>
          <a:srcRect b="19744" l="19014" r="53577" t="33565"/>
          <a:stretch/>
        </p:blipFill>
        <p:spPr>
          <a:xfrm>
            <a:off x="6562651" y="1481100"/>
            <a:ext cx="230127" cy="22041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6792775" y="1353600"/>
            <a:ext cx="6903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Shape 362"/>
          <p:cNvCxnSpPr/>
          <p:nvPr/>
        </p:nvCxnSpPr>
        <p:spPr>
          <a:xfrm>
            <a:off x="5201025" y="2180700"/>
            <a:ext cx="124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3" name="Shape 363"/>
          <p:cNvPicPr preferRelativeResize="0"/>
          <p:nvPr/>
        </p:nvPicPr>
        <p:blipFill rotWithShape="1">
          <a:blip r:embed="rId7">
            <a:alphaModFix/>
          </a:blip>
          <a:srcRect b="46537" l="39469" r="21270" t="41418"/>
          <a:stretch/>
        </p:blipFill>
        <p:spPr>
          <a:xfrm>
            <a:off x="3348375" y="3304500"/>
            <a:ext cx="5350625" cy="9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524050" y="3818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Implementación en Lapack : Subrutina dgeev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Variables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6178" y="929954"/>
            <a:ext cx="3279244" cy="383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524050" y="3818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Implementación en Lapack : Subrutina dgeev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Programa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8073" y="1336450"/>
            <a:ext cx="3898730" cy="350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34" y="1336449"/>
            <a:ext cx="2798806" cy="3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819150" y="5381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Implementación en Lapack : Subrutina dgeev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Makefile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900" y="1086025"/>
            <a:ext cx="2461275" cy="37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Introducción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Householder y Gram-Schmidt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Obtención de autovalores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Cálculo de autovalores con Lapack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819150" y="5223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Implementación en Lapack : Subrutina dgeev</a:t>
            </a:r>
            <a:endParaRPr b="0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Char char="●"/>
            </a:pPr>
            <a:r>
              <a:rPr b="0" i="0" lang="es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Ejemplo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550" y="3160875"/>
            <a:ext cx="23431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3750" y="1496025"/>
            <a:ext cx="20955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8100" y="1538888"/>
            <a:ext cx="19240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5575" y="3160875"/>
            <a:ext cx="337185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04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212225" y="212225"/>
            <a:ext cx="28839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04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212225" y="212250"/>
            <a:ext cx="30087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413" y="1682400"/>
            <a:ext cx="19716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5">
            <a:alphaModFix/>
          </a:blip>
          <a:srcRect b="0" l="4489" r="0" t="0"/>
          <a:stretch/>
        </p:blipFill>
        <p:spPr>
          <a:xfrm>
            <a:off x="7253325" y="1577613"/>
            <a:ext cx="151010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04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187275" y="237175"/>
            <a:ext cx="3046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98542" y="278272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 en fortran: Householder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944875" y="2450975"/>
            <a:ext cx="42625" cy="56825"/>
          </a:xfrm>
          <a:custGeom>
            <a:pathLst>
              <a:path extrusionOk="0" h="2273" w="1705">
                <a:moveTo>
                  <a:pt x="0" y="2273"/>
                </a:moveTo>
                <a:cubicBezTo>
                  <a:pt x="525" y="1485"/>
                  <a:pt x="1179" y="788"/>
                  <a:pt x="170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5555550" y="923550"/>
            <a:ext cx="113700" cy="12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944875" y="2465175"/>
            <a:ext cx="42600" cy="5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00" y="887700"/>
            <a:ext cx="3605507" cy="38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200" y="887700"/>
            <a:ext cx="4672899" cy="2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298542" y="278272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 en fortran: Householder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75" y="830450"/>
            <a:ext cx="4383175" cy="22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4500" y="2677550"/>
            <a:ext cx="4685077" cy="22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285193" y="271597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 en fortran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403" y="1112220"/>
            <a:ext cx="4887007" cy="270547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2623060" y="4031280"/>
            <a:ext cx="35708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http://www.cs.nthu.edu.tw/~cherung/teaching/2008cs3331/chap4%20example.pdf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298542" y="278272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s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Factorización QR en fortran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936" y="811085"/>
            <a:ext cx="5078128" cy="352133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298542" y="4342008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http://davidstutz.de/matrix-decompositions/matrix-decompositions/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